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6" r:id="rId4"/>
    <p:sldId id="263" r:id="rId5"/>
    <p:sldId id="264" r:id="rId6"/>
    <p:sldId id="259" r:id="rId7"/>
    <p:sldId id="270" r:id="rId8"/>
    <p:sldId id="271" r:id="rId9"/>
    <p:sldId id="269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C80F9-B2C0-46EB-A663-21DDC158A96A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15DAA-D3E7-4F31-B606-CF82A4195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098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C80F9-B2C0-46EB-A663-21DDC158A96A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15DAA-D3E7-4F31-B606-CF82A4195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87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C80F9-B2C0-46EB-A663-21DDC158A96A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15DAA-D3E7-4F31-B606-CF82A4195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722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C80F9-B2C0-46EB-A663-21DDC158A96A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15DAA-D3E7-4F31-B606-CF82A4195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240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C80F9-B2C0-46EB-A663-21DDC158A96A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15DAA-D3E7-4F31-B606-CF82A4195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383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C80F9-B2C0-46EB-A663-21DDC158A96A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15DAA-D3E7-4F31-B606-CF82A4195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527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C80F9-B2C0-46EB-A663-21DDC158A96A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15DAA-D3E7-4F31-B606-CF82A4195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402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C80F9-B2C0-46EB-A663-21DDC158A96A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15DAA-D3E7-4F31-B606-CF82A4195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10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C80F9-B2C0-46EB-A663-21DDC158A96A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15DAA-D3E7-4F31-B606-CF82A4195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501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C80F9-B2C0-46EB-A663-21DDC158A96A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15DAA-D3E7-4F31-B606-CF82A4195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155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C80F9-B2C0-46EB-A663-21DDC158A96A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15DAA-D3E7-4F31-B606-CF82A4195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750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C80F9-B2C0-46EB-A663-21DDC158A96A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15DAA-D3E7-4F31-B606-CF82A4195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826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disk.yandex.ru/d/q-iWFGI3IBvkJA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34AED83A-A1CE-406D-BC98-8A8EBB1E436F}"/>
              </a:ext>
            </a:extLst>
          </p:cNvPr>
          <p:cNvSpPr txBox="1">
            <a:spLocks/>
          </p:cNvSpPr>
          <p:nvPr/>
        </p:nvSpPr>
        <p:spPr>
          <a:xfrm>
            <a:off x="513134" y="525085"/>
            <a:ext cx="11165732" cy="38592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Опыт организация </a:t>
            </a:r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внедрения методических продуктов </a:t>
            </a:r>
          </a:p>
          <a:p>
            <a:pPr>
              <a:lnSpc>
                <a:spcPct val="1200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по 8 (обязательных) общеобразовательных дисциплин с учётом профессиональной направленности в рамках федеральной пилотной площадки ФГБОУ ДПО </a:t>
            </a:r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ИРПО</a:t>
            </a:r>
          </a:p>
          <a:p>
            <a:pPr>
              <a:lnSpc>
                <a:spcPct val="1200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(май – декабрь 2022 г.)</a:t>
            </a: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</a:br>
            <a:endParaRPr lang="en-US" sz="24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Скругленный прямоугольник 22">
            <a:extLst>
              <a:ext uri="{FF2B5EF4-FFF2-40B4-BE49-F238E27FC236}">
                <a16:creationId xmlns:a16="http://schemas.microsoft.com/office/drawing/2014/main" id="{84BBCEC8-405C-409C-8009-75FCC61B3E9E}"/>
              </a:ext>
            </a:extLst>
          </p:cNvPr>
          <p:cNvSpPr/>
          <p:nvPr/>
        </p:nvSpPr>
        <p:spPr>
          <a:xfrm>
            <a:off x="0" y="-17065"/>
            <a:ext cx="12192000" cy="817600"/>
          </a:xfrm>
          <a:prstGeom prst="roundRect">
            <a:avLst/>
          </a:prstGeom>
          <a:solidFill>
            <a:srgbClr val="003580"/>
          </a:solidFill>
          <a:ln>
            <a:solidFill>
              <a:srgbClr val="0035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Segoe UI" panose="020B0502040204020203" pitchFamily="34" charset="0"/>
              </a:rPr>
              <a:t>ГБПОУ «Пермский профессионально-педагогический колледж»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Segoe UI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505574"/>
            <a:ext cx="12192000" cy="3524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358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28" y="-17065"/>
            <a:ext cx="3075734" cy="817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5981699" y="4829175"/>
            <a:ext cx="5400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Заместитель директора по учебной работе </a:t>
            </a:r>
          </a:p>
          <a:p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Мартынова Татьяна Сергеевна</a:t>
            </a:r>
            <a:endParaRPr lang="ru-RU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42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" y="207225"/>
            <a:ext cx="5907210" cy="6031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9150" y="207225"/>
            <a:ext cx="5919025" cy="6031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124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" y="0"/>
            <a:ext cx="5268617" cy="666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50" y="90487"/>
            <a:ext cx="6353175" cy="1952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2171059"/>
            <a:ext cx="3709021" cy="4496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563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19675" y="1404998"/>
            <a:ext cx="7172325" cy="4071877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b="1" dirty="0" smtClean="0">
                <a:latin typeface="Georgia" panose="02040502050405020303" pitchFamily="18" charset="0"/>
              </a:rPr>
              <a:t>Методические материалы по ОД разрабатываются для каждой образовательной программы, участвующей во внедрении</a:t>
            </a:r>
            <a:endParaRPr lang="ru-RU" sz="2900" dirty="0" smtClean="0">
              <a:latin typeface="Georgia" panose="02040502050405020303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УГС.44.00.00 Образование и педагогические науки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900" dirty="0" smtClean="0">
                <a:latin typeface="Georgia" panose="02040502050405020303" pitchFamily="18" charset="0"/>
              </a:rPr>
              <a:t>44.02.01 Дошкольное образование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900" dirty="0" smtClean="0">
                <a:latin typeface="Georgia" panose="02040502050405020303" pitchFamily="18" charset="0"/>
              </a:rPr>
              <a:t>44.02.02 Преподавание в начальных классах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900" dirty="0" smtClean="0">
                <a:latin typeface="Georgia" panose="02040502050405020303" pitchFamily="18" charset="0"/>
              </a:rPr>
              <a:t>44.02.03 Педагогика дополнительного образования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900" dirty="0" smtClean="0">
                <a:latin typeface="Georgia" panose="02040502050405020303" pitchFamily="18" charset="0"/>
              </a:rPr>
              <a:t>44.02.04 Специальное дошкольное образование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900" dirty="0" smtClean="0">
                <a:latin typeface="Georgia" panose="02040502050405020303" pitchFamily="18" charset="0"/>
              </a:rPr>
              <a:t>44.02.05 Коррекционная педагогика в начальном образовании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900" dirty="0" smtClean="0">
                <a:latin typeface="Georgia" panose="02040502050405020303" pitchFamily="18" charset="0"/>
              </a:rPr>
              <a:t>44.02.06 Профессиональное образование (по отраслям)</a:t>
            </a:r>
            <a:endParaRPr lang="ru-RU" dirty="0"/>
          </a:p>
        </p:txBody>
      </p:sp>
      <p:sp>
        <p:nvSpPr>
          <p:cNvPr id="4" name="Скругленный прямоугольник 22">
            <a:extLst>
              <a:ext uri="{FF2B5EF4-FFF2-40B4-BE49-F238E27FC236}">
                <a16:creationId xmlns:a16="http://schemas.microsoft.com/office/drawing/2014/main" id="{84BBCEC8-405C-409C-8009-75FCC61B3E9E}"/>
              </a:ext>
            </a:extLst>
          </p:cNvPr>
          <p:cNvSpPr/>
          <p:nvPr/>
        </p:nvSpPr>
        <p:spPr>
          <a:xfrm>
            <a:off x="0" y="-17065"/>
            <a:ext cx="12192000" cy="817600"/>
          </a:xfrm>
          <a:prstGeom prst="roundRect">
            <a:avLst/>
          </a:prstGeom>
          <a:solidFill>
            <a:srgbClr val="003580"/>
          </a:solidFill>
          <a:ln>
            <a:solidFill>
              <a:srgbClr val="0035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Segoe UI" panose="020B0502040204020203" pitchFamily="34" charset="0"/>
              </a:rPr>
              <a:t>ГБПОУ «Пермский профессионально-педагогический колледж»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Segoe UI" panose="020B0502040204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28" y="-17065"/>
            <a:ext cx="3075734" cy="817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37618" y="1404998"/>
            <a:ext cx="478205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Georgia" panose="02040502050405020303" pitchFamily="18" charset="0"/>
              </a:rPr>
              <a:t>1. Астрономия</a:t>
            </a:r>
            <a:br>
              <a:rPr lang="ru-RU" sz="2800" dirty="0" smtClean="0">
                <a:latin typeface="Georgia" panose="02040502050405020303" pitchFamily="18" charset="0"/>
              </a:rPr>
            </a:br>
            <a:r>
              <a:rPr lang="ru-RU" sz="2800" dirty="0" smtClean="0">
                <a:latin typeface="Georgia" panose="02040502050405020303" pitchFamily="18" charset="0"/>
              </a:rPr>
              <a:t>2. Иностранный язык</a:t>
            </a:r>
            <a:br>
              <a:rPr lang="ru-RU" sz="2800" dirty="0" smtClean="0">
                <a:latin typeface="Georgia" panose="02040502050405020303" pitchFamily="18" charset="0"/>
              </a:rPr>
            </a:br>
            <a:r>
              <a:rPr lang="ru-RU" sz="2800" dirty="0" smtClean="0">
                <a:latin typeface="Georgia" panose="02040502050405020303" pitchFamily="18" charset="0"/>
              </a:rPr>
              <a:t>3. История</a:t>
            </a:r>
            <a:br>
              <a:rPr lang="ru-RU" sz="2800" dirty="0" smtClean="0">
                <a:latin typeface="Georgia" panose="02040502050405020303" pitchFamily="18" charset="0"/>
              </a:rPr>
            </a:br>
            <a:r>
              <a:rPr lang="ru-RU" sz="2800" dirty="0" smtClean="0">
                <a:latin typeface="Georgia" panose="02040502050405020303" pitchFamily="18" charset="0"/>
              </a:rPr>
              <a:t>4. Литература</a:t>
            </a:r>
            <a:br>
              <a:rPr lang="ru-RU" sz="2800" dirty="0" smtClean="0">
                <a:latin typeface="Georgia" panose="02040502050405020303" pitchFamily="18" charset="0"/>
              </a:rPr>
            </a:br>
            <a:r>
              <a:rPr lang="ru-RU" sz="2800" dirty="0" smtClean="0">
                <a:latin typeface="Georgia" panose="02040502050405020303" pitchFamily="18" charset="0"/>
              </a:rPr>
              <a:t>5. Математика</a:t>
            </a:r>
            <a:br>
              <a:rPr lang="ru-RU" sz="2800" dirty="0" smtClean="0">
                <a:latin typeface="Georgia" panose="02040502050405020303" pitchFamily="18" charset="0"/>
              </a:rPr>
            </a:br>
            <a:r>
              <a:rPr lang="ru-RU" sz="2800" dirty="0" smtClean="0">
                <a:latin typeface="Georgia" panose="02040502050405020303" pitchFamily="18" charset="0"/>
              </a:rPr>
              <a:t>6. ОБЖ</a:t>
            </a:r>
            <a:br>
              <a:rPr lang="ru-RU" sz="2800" dirty="0" smtClean="0">
                <a:latin typeface="Georgia" panose="02040502050405020303" pitchFamily="18" charset="0"/>
              </a:rPr>
            </a:br>
            <a:r>
              <a:rPr lang="ru-RU" sz="2800" dirty="0" smtClean="0">
                <a:latin typeface="Georgia" panose="02040502050405020303" pitchFamily="18" charset="0"/>
              </a:rPr>
              <a:t>7. Русский язык</a:t>
            </a:r>
            <a:br>
              <a:rPr lang="ru-RU" sz="2800" dirty="0" smtClean="0">
                <a:latin typeface="Georgia" panose="02040502050405020303" pitchFamily="18" charset="0"/>
              </a:rPr>
            </a:br>
            <a:r>
              <a:rPr lang="ru-RU" sz="2800" dirty="0" smtClean="0">
                <a:latin typeface="Georgia" panose="02040502050405020303" pitchFamily="18" charset="0"/>
              </a:rPr>
              <a:t>8. Физическая культура</a:t>
            </a:r>
            <a:endParaRPr lang="ru-RU" sz="2800" dirty="0">
              <a:latin typeface="Georgia" panose="02040502050405020303" pitchFamily="18" charset="0"/>
            </a:endParaRP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E0F0B862-A5F2-2115-CBE1-09FBF457447D}"/>
              </a:ext>
            </a:extLst>
          </p:cNvPr>
          <p:cNvCxnSpPr>
            <a:cxnSpLocks/>
          </p:cNvCxnSpPr>
          <p:nvPr/>
        </p:nvCxnSpPr>
        <p:spPr>
          <a:xfrm flipH="1">
            <a:off x="4781550" y="1404998"/>
            <a:ext cx="19050" cy="3709927"/>
          </a:xfrm>
          <a:prstGeom prst="straightConnector1">
            <a:avLst/>
          </a:prstGeom>
          <a:ln w="28575">
            <a:solidFill>
              <a:srgbClr val="00358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22">
            <a:extLst>
              <a:ext uri="{FF2B5EF4-FFF2-40B4-BE49-F238E27FC236}">
                <a16:creationId xmlns:a16="http://schemas.microsoft.com/office/drawing/2014/main" id="{84BBCEC8-405C-409C-8009-75FCC61B3E9E}"/>
              </a:ext>
            </a:extLst>
          </p:cNvPr>
          <p:cNvSpPr/>
          <p:nvPr/>
        </p:nvSpPr>
        <p:spPr>
          <a:xfrm>
            <a:off x="-4428" y="5548891"/>
            <a:ext cx="12192000" cy="817600"/>
          </a:xfrm>
          <a:prstGeom prst="roundRect">
            <a:avLst/>
          </a:prstGeom>
          <a:solidFill>
            <a:srgbClr val="003580"/>
          </a:solidFill>
          <a:ln>
            <a:solidFill>
              <a:srgbClr val="0035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Segoe UI" panose="020B0502040204020203" pitchFamily="34" charset="0"/>
              </a:rPr>
              <a:t>Кафедра общеобразовательных дисциплин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95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6700" y="1154137"/>
            <a:ext cx="11220450" cy="992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Нормативно-методическая документация и пакеты методических рекомендаций по проведению внедрения ОД: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222222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ссылка на Яндекс-диск </a:t>
            </a:r>
            <a:r>
              <a:rPr lang="ru-RU" sz="1600" b="1" u="sng" dirty="0" smtClean="0">
                <a:solidFill>
                  <a:srgbClr val="328DF7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tooltip="https://disk.yandex.ru/d/q-iWFGI3IBvkJA"/>
              </a:rPr>
              <a:t>https://disk.yandex.ru/d/q-iWFGI3IBvkJA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322" y="2146973"/>
            <a:ext cx="8673287" cy="43205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663B8FD-1D84-2DD0-D054-C29C1F6829DE}"/>
              </a:ext>
            </a:extLst>
          </p:cNvPr>
          <p:cNvSpPr txBox="1">
            <a:spLocks/>
          </p:cNvSpPr>
          <p:nvPr/>
        </p:nvSpPr>
        <p:spPr>
          <a:xfrm>
            <a:off x="152400" y="121103"/>
            <a:ext cx="11900451" cy="787147"/>
          </a:xfrm>
          <a:prstGeom prst="rect">
            <a:avLst/>
          </a:prstGeom>
          <a:solidFill>
            <a:srgbClr val="253356"/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400" b="1" dirty="0">
                <a:solidFill>
                  <a:schemeClr val="bg1"/>
                </a:solidFill>
                <a:latin typeface="Raleway" pitchFamily="2" charset="0"/>
              </a:rPr>
              <a:t>Информационная поддержка процедуры внедрения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824" y="90650"/>
            <a:ext cx="3075734" cy="817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904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4428" y="1008236"/>
            <a:ext cx="12005927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1. 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рабочей программы по ОД.</a:t>
            </a:r>
            <a:endParaRPr kumimoji="0" lang="ru-RU" alt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создании РП необходимо </a:t>
            </a:r>
            <a:r>
              <a:rPr kumimoji="0" lang="ru-RU" altLang="ru-RU" sz="20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грамотно и четко простроить логическую цепочку синхронизации предметных результатов, взятых из ФГОС СОО с общими компетенциями (ОК) и профессиональными компетенциями (ПК) из ФГОС СПО по специальности. </a:t>
            </a:r>
            <a:endParaRPr kumimoji="0" lang="ru-RU" alt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7" name="Скругленный прямоугольник 22">
            <a:extLst>
              <a:ext uri="{FF2B5EF4-FFF2-40B4-BE49-F238E27FC236}">
                <a16:creationId xmlns:a16="http://schemas.microsoft.com/office/drawing/2014/main" id="{84BBCEC8-405C-409C-8009-75FCC61B3E9E}"/>
              </a:ext>
            </a:extLst>
          </p:cNvPr>
          <p:cNvSpPr/>
          <p:nvPr/>
        </p:nvSpPr>
        <p:spPr>
          <a:xfrm>
            <a:off x="0" y="-17065"/>
            <a:ext cx="12192000" cy="817600"/>
          </a:xfrm>
          <a:prstGeom prst="roundRect">
            <a:avLst/>
          </a:prstGeom>
          <a:solidFill>
            <a:srgbClr val="003580"/>
          </a:solidFill>
          <a:ln>
            <a:solidFill>
              <a:srgbClr val="0035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Segoe UI" panose="020B0502040204020203" pitchFamily="34" charset="0"/>
              </a:rPr>
              <a:t>Этапы внедрения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Segoe UI" panose="020B0502040204020203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28" y="-17065"/>
            <a:ext cx="3075734" cy="817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/>
          <a:srcRect l="6197"/>
          <a:stretch/>
        </p:blipFill>
        <p:spPr>
          <a:xfrm>
            <a:off x="6372225" y="2508599"/>
            <a:ext cx="5448299" cy="4170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2687087"/>
            <a:ext cx="5991225" cy="3089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330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22">
            <a:extLst>
              <a:ext uri="{FF2B5EF4-FFF2-40B4-BE49-F238E27FC236}">
                <a16:creationId xmlns:a16="http://schemas.microsoft.com/office/drawing/2014/main" id="{84BBCEC8-405C-409C-8009-75FCC61B3E9E}"/>
              </a:ext>
            </a:extLst>
          </p:cNvPr>
          <p:cNvSpPr/>
          <p:nvPr/>
        </p:nvSpPr>
        <p:spPr>
          <a:xfrm>
            <a:off x="0" y="-17065"/>
            <a:ext cx="12192000" cy="817600"/>
          </a:xfrm>
          <a:prstGeom prst="roundRect">
            <a:avLst/>
          </a:prstGeom>
          <a:solidFill>
            <a:srgbClr val="003580"/>
          </a:solidFill>
          <a:ln>
            <a:solidFill>
              <a:srgbClr val="0035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Segoe UI" panose="020B0502040204020203" pitchFamily="34" charset="0"/>
              </a:rPr>
              <a:t>Этапы внедрения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Segoe UI" panose="020B0502040204020203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28" y="-17065"/>
            <a:ext cx="3075734" cy="817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4" y="1157286"/>
            <a:ext cx="10865706" cy="499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33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22">
            <a:extLst>
              <a:ext uri="{FF2B5EF4-FFF2-40B4-BE49-F238E27FC236}">
                <a16:creationId xmlns:a16="http://schemas.microsoft.com/office/drawing/2014/main" id="{84BBCEC8-405C-409C-8009-75FCC61B3E9E}"/>
              </a:ext>
            </a:extLst>
          </p:cNvPr>
          <p:cNvSpPr/>
          <p:nvPr/>
        </p:nvSpPr>
        <p:spPr>
          <a:xfrm>
            <a:off x="0" y="-17065"/>
            <a:ext cx="12192000" cy="817600"/>
          </a:xfrm>
          <a:prstGeom prst="roundRect">
            <a:avLst/>
          </a:prstGeom>
          <a:solidFill>
            <a:srgbClr val="003580"/>
          </a:solidFill>
          <a:ln>
            <a:solidFill>
              <a:srgbClr val="0035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Segoe UI" panose="020B0502040204020203" pitchFamily="34" charset="0"/>
              </a:rPr>
              <a:t>Этапы внедрения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Segoe UI" panose="020B0502040204020203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28" y="-17065"/>
            <a:ext cx="3075734" cy="817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09688"/>
            <a:ext cx="6338553" cy="27617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4147"/>
          <a:stretch/>
        </p:blipFill>
        <p:spPr>
          <a:xfrm>
            <a:off x="6219825" y="1147763"/>
            <a:ext cx="5724524" cy="5136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 l="5249" t="5528" r="2837" b="4546"/>
          <a:stretch/>
        </p:blipFill>
        <p:spPr>
          <a:xfrm>
            <a:off x="1352550" y="4347807"/>
            <a:ext cx="3867150" cy="2184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ED8B5C6A-AABE-9EE6-0116-9298F3BE1A23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5219700" y="4347807"/>
            <a:ext cx="1000125" cy="1092112"/>
          </a:xfrm>
          <a:prstGeom prst="straightConnector1">
            <a:avLst/>
          </a:prstGeom>
          <a:ln w="28575">
            <a:solidFill>
              <a:srgbClr val="0035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222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913" y="-709613"/>
            <a:ext cx="12315825" cy="827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44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210</Words>
  <Application>Microsoft Office PowerPoint</Application>
  <PresentationFormat>Широкоэкранный</PresentationFormat>
  <Paragraphs>25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Georgia</vt:lpstr>
      <vt:lpstr>Raleway</vt:lpstr>
      <vt:lpstr>Segoe UI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Студент</dc:creator>
  <cp:lastModifiedBy>Татьяна Сергеевна Мартынова</cp:lastModifiedBy>
  <cp:revision>41</cp:revision>
  <dcterms:created xsi:type="dcterms:W3CDTF">2023-02-24T16:56:32Z</dcterms:created>
  <dcterms:modified xsi:type="dcterms:W3CDTF">2023-02-27T09:50:29Z</dcterms:modified>
</cp:coreProperties>
</file>